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80" r:id="rId19"/>
    <p:sldId id="279" r:id="rId20"/>
    <p:sldId id="277" r:id="rId21"/>
    <p:sldId id="278" r:id="rId22"/>
    <p:sldId id="281" r:id="rId23"/>
    <p:sldId id="272" r:id="rId24"/>
    <p:sldId id="273" r:id="rId25"/>
    <p:sldId id="274" r:id="rId26"/>
    <p:sldId id="27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8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5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8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0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6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3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1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2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9649F-32AF-4ABB-972E-5E07BD720D31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F4547-51A3-4D6C-9077-8B1E21E13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3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slidesharecdn.com/te-120129035736-phpapp02/95/tissue-engineering-45-728.jpg?cb=1327810385" TargetMode="External"/><Relationship Id="rId2" Type="http://schemas.openxmlformats.org/officeDocument/2006/relationships/hyperlink" Target="https://image.slidesharecdn.com/te-120129035736-phpapp02/95/tissue-engineering-44-728.jpg?cb=132781038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.slidesharecdn.com/te-120129035736-phpapp02/95/tissue-engineering-49-728.jpg?cb=1327810385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15. </a:t>
            </a:r>
            <a:r>
              <a:rPr lang="en-US" dirty="0"/>
              <a:t>STRATEGIES TO ENGINEER TISSUES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1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7183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Xenogenic</a:t>
            </a:r>
            <a:r>
              <a:rPr lang="en-US" b="1" dirty="0">
                <a:solidFill>
                  <a:srgbClr val="FF0000"/>
                </a:solidFill>
              </a:rPr>
              <a:t> cells </a:t>
            </a:r>
            <a:r>
              <a:rPr lang="en-US" dirty="0" smtClean="0"/>
              <a:t>are these </a:t>
            </a:r>
            <a:r>
              <a:rPr lang="en-US" dirty="0"/>
              <a:t>isolated </a:t>
            </a:r>
            <a:r>
              <a:rPr lang="en-US" dirty="0" smtClean="0"/>
              <a:t>from individuals </a:t>
            </a:r>
            <a:r>
              <a:rPr lang="en-US" dirty="0"/>
              <a:t>of </a:t>
            </a:r>
            <a:r>
              <a:rPr lang="en-US" dirty="0" smtClean="0"/>
              <a:t>another species</a:t>
            </a:r>
            <a:r>
              <a:rPr lang="en-US" dirty="0"/>
              <a:t>. In </a:t>
            </a:r>
            <a:r>
              <a:rPr lang="en-US" dirty="0" smtClean="0"/>
              <a:t>particular animal </a:t>
            </a:r>
            <a:r>
              <a:rPr lang="en-US" dirty="0"/>
              <a:t>cells have </a:t>
            </a:r>
            <a:r>
              <a:rPr lang="en-US" dirty="0" smtClean="0"/>
              <a:t>been used </a:t>
            </a:r>
            <a:r>
              <a:rPr lang="en-US" dirty="0"/>
              <a:t>quite </a:t>
            </a:r>
            <a:r>
              <a:rPr lang="en-US" dirty="0" smtClean="0"/>
              <a:t>extensively in </a:t>
            </a:r>
            <a:r>
              <a:rPr lang="en-US" dirty="0"/>
              <a:t>experiments </a:t>
            </a:r>
            <a:r>
              <a:rPr lang="en-US" dirty="0" smtClean="0"/>
              <a:t>aimed at </a:t>
            </a:r>
            <a:r>
              <a:rPr lang="en-US" dirty="0"/>
              <a:t>construction of </a:t>
            </a:r>
            <a:r>
              <a:rPr lang="en-US" dirty="0" smtClean="0"/>
              <a:t>CV implants.</a:t>
            </a:r>
          </a:p>
          <a:p>
            <a:r>
              <a:rPr lang="en-US" dirty="0"/>
              <a:t>STEM </a:t>
            </a:r>
            <a:r>
              <a:rPr lang="en-US" dirty="0" smtClean="0"/>
              <a:t>CELLS.</a:t>
            </a:r>
          </a:p>
          <a:p>
            <a:r>
              <a:rPr lang="en-US" dirty="0" smtClean="0"/>
              <a:t>Undifferentiated </a:t>
            </a:r>
            <a:r>
              <a:rPr lang="en-US" dirty="0"/>
              <a:t>cells with ability to divide in culture &amp; give rise to different forms of specialized cells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Characteristic </a:t>
            </a:r>
            <a:r>
              <a:rPr lang="en-US" b="1" dirty="0" err="1" smtClean="0">
                <a:solidFill>
                  <a:srgbClr val="FF0000"/>
                </a:solidFill>
              </a:rPr>
              <a:t>anf</a:t>
            </a:r>
            <a:r>
              <a:rPr lang="en-US" b="1" dirty="0" smtClean="0">
                <a:solidFill>
                  <a:srgbClr val="FF0000"/>
                </a:solidFill>
              </a:rPr>
              <a:t> Features of stem cells: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They are capable of dividing &amp; renewing themselves for long periods </a:t>
            </a:r>
            <a:r>
              <a:rPr lang="en-US" dirty="0" smtClean="0"/>
              <a:t>They </a:t>
            </a:r>
            <a:r>
              <a:rPr lang="en-US" dirty="0"/>
              <a:t>are unspecialized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They </a:t>
            </a:r>
            <a:r>
              <a:rPr lang="en-US" dirty="0"/>
              <a:t>can give rise to specialized cell types. </a:t>
            </a:r>
          </a:p>
        </p:txBody>
      </p:sp>
    </p:spTree>
    <p:extLst>
      <p:ext uri="{BB962C8B-B14F-4D97-AF65-F5344CB8AC3E}">
        <p14:creationId xmlns:p14="http://schemas.microsoft.com/office/powerpoint/2010/main" val="1002932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cells could be: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773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Adult </a:t>
            </a:r>
            <a:r>
              <a:rPr lang="en-US" dirty="0"/>
              <a:t>stem cells </a:t>
            </a:r>
            <a:endParaRPr lang="en-US" dirty="0" smtClean="0">
              <a:sym typeface="Symbol" panose="05050102010706020507" pitchFamily="18" charset="2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Embryonic stem </a:t>
            </a:r>
            <a:r>
              <a:rPr lang="en-US" dirty="0" smtClean="0"/>
              <a:t>cells.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Adult </a:t>
            </a:r>
            <a:r>
              <a:rPr lang="en-US" dirty="0"/>
              <a:t>stem cells Also known as somatic (from Greek "of the body") stem cells &amp; germline (giving rise to gametes) stem cells, they can be found in children, as well as adults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Pluripotent adult stem cells are rare &amp; generally small in number but can be found in a number of tissues including umbilical cord blood</a:t>
            </a:r>
            <a:r>
              <a:rPr lang="en-US" dirty="0">
                <a:sym typeface="Symbol" panose="05050102010706020507" pitchFamily="18" charset="2"/>
              </a:rPr>
              <a:t></a:t>
            </a:r>
            <a:r>
              <a:rPr lang="en-US" dirty="0"/>
              <a:t> Most adult stem cells are </a:t>
            </a:r>
            <a:r>
              <a:rPr lang="en-US" b="1" dirty="0">
                <a:solidFill>
                  <a:srgbClr val="FF0000"/>
                </a:solidFill>
              </a:rPr>
              <a:t>lineage-restricted &amp; are generally referred to by their tissue </a:t>
            </a:r>
            <a:r>
              <a:rPr lang="en-US" b="1" dirty="0" smtClean="0">
                <a:solidFill>
                  <a:srgbClr val="FF0000"/>
                </a:solidFill>
              </a:rPr>
              <a:t>origin.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13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Embryonic stem cells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Embryonic stem cell lines are cultures of cells derived from epiblast tissue of inner cell mass of a blastocyst or earlier morula stage embryos — approximately 4 to 5 days old in humans &amp; consisting of 50–150 cells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Embryonic stem cells are </a:t>
            </a:r>
            <a:r>
              <a:rPr lang="en-US" b="1" dirty="0">
                <a:solidFill>
                  <a:srgbClr val="FF0000"/>
                </a:solidFill>
              </a:rPr>
              <a:t>pluripotent </a:t>
            </a:r>
            <a:r>
              <a:rPr lang="en-US" dirty="0"/>
              <a:t>&amp; give rise during development to all derivatives of 3 primary germ layers: 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/>
              <a:t>ectoderm, 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/>
              <a:t>endoderm &amp; 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/>
              <a:t>mesoderm</a:t>
            </a:r>
          </a:p>
        </p:txBody>
      </p:sp>
    </p:spTree>
    <p:extLst>
      <p:ext uri="{BB962C8B-B14F-4D97-AF65-F5344CB8AC3E}">
        <p14:creationId xmlns:p14="http://schemas.microsoft.com/office/powerpoint/2010/main" val="1765825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potency the cells are divided into: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Totipotent cells.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Pluripotent cells.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Multipotent cells.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Oligopotent</a:t>
            </a:r>
            <a:r>
              <a:rPr lang="en-US" dirty="0"/>
              <a:t> cells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5. </a:t>
            </a:r>
            <a:r>
              <a:rPr lang="en-US" dirty="0" err="1"/>
              <a:t>Unipotent</a:t>
            </a:r>
            <a:r>
              <a:rPr lang="en-US" dirty="0"/>
              <a:t> cells</a:t>
            </a:r>
          </a:p>
        </p:txBody>
      </p:sp>
    </p:spTree>
    <p:extLst>
      <p:ext uri="{BB962C8B-B14F-4D97-AF65-F5344CB8AC3E}">
        <p14:creationId xmlns:p14="http://schemas.microsoft.com/office/powerpoint/2010/main" val="3627237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Types of stem cells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Totipotent stem cells </a:t>
            </a:r>
            <a:r>
              <a:rPr lang="en-US" dirty="0"/>
              <a:t>can differentiate into embryonic &amp; extraembryonic cell types. Such cells can construct a complete, viable organism. These cells are produced from fusion of an egg &amp; sperm cell. </a:t>
            </a:r>
            <a:r>
              <a:rPr lang="en-US" dirty="0" err="1"/>
              <a:t>Eg</a:t>
            </a:r>
            <a:r>
              <a:rPr lang="en-US" dirty="0"/>
              <a:t>: Fertilized </a:t>
            </a:r>
            <a:r>
              <a:rPr lang="en-US" dirty="0" smtClean="0"/>
              <a:t>egg.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Pluripotent </a:t>
            </a:r>
            <a:r>
              <a:rPr lang="en-US" b="1" dirty="0">
                <a:solidFill>
                  <a:srgbClr val="FF0000"/>
                </a:solidFill>
              </a:rPr>
              <a:t>stem cells </a:t>
            </a:r>
            <a:r>
              <a:rPr lang="en-US" dirty="0"/>
              <a:t>are descendants of totipotent cells &amp; can differentiate into nearly all cells, but cannot give rise to an entire organism. i.e. cells derived from any of three germ layers</a:t>
            </a:r>
            <a:r>
              <a:rPr lang="en-US" dirty="0">
                <a:sym typeface="Symbol" panose="05050102010706020507" pitchFamily="18" charset="2"/>
              </a:rPr>
              <a:t></a:t>
            </a:r>
            <a:r>
              <a:rPr lang="en-US" dirty="0"/>
              <a:t> Multipotent stem cells give rise to a limited range of cells within a tissue type. </a:t>
            </a:r>
            <a:r>
              <a:rPr lang="en-US" dirty="0" err="1"/>
              <a:t>Eg</a:t>
            </a:r>
            <a:r>
              <a:rPr lang="en-US" dirty="0"/>
              <a:t>: Hematopoietic stem cells. </a:t>
            </a:r>
            <a:endParaRPr lang="en-US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err="1" smtClean="0">
                <a:solidFill>
                  <a:srgbClr val="FF0000"/>
                </a:solidFill>
              </a:rPr>
              <a:t>Oligopotent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stem cells </a:t>
            </a:r>
            <a:r>
              <a:rPr lang="en-US" dirty="0"/>
              <a:t>can differentiate into only a few cells, such as lymphoid or myeloid stem cells</a:t>
            </a:r>
            <a:r>
              <a:rPr lang="en-US" dirty="0" smtClean="0"/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Unipotent</a:t>
            </a:r>
            <a:r>
              <a:rPr lang="en-US" b="1" dirty="0">
                <a:solidFill>
                  <a:srgbClr val="FF0000"/>
                </a:solidFill>
              </a:rPr>
              <a:t> cells </a:t>
            </a:r>
            <a:r>
              <a:rPr lang="en-US" dirty="0"/>
              <a:t>can produce only one cell type, their own, but have the property of self-renewal, which distinguishes them from non-stem cells. E.g. muscle stem </a:t>
            </a:r>
            <a:r>
              <a:rPr lang="en-US" dirty="0" smtClean="0"/>
              <a:t>cells.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28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ym typeface="Symbol" panose="05050102010706020507" pitchFamily="18" charset="2"/>
              </a:rPr>
              <a:t></a:t>
            </a:r>
            <a:r>
              <a:rPr lang="en-US" b="1" dirty="0" smtClean="0"/>
              <a:t> </a:t>
            </a:r>
            <a:r>
              <a:rPr lang="en-US" b="1" dirty="0"/>
              <a:t>Cell Replacement Therapies </a:t>
            </a:r>
            <a:endParaRPr lang="en-US" b="1" dirty="0" smtClean="0"/>
          </a:p>
          <a:p>
            <a:r>
              <a:rPr lang="en-US" b="1" dirty="0" smtClean="0">
                <a:sym typeface="Symbol" panose="05050102010706020507" pitchFamily="18" charset="2"/>
              </a:rPr>
              <a:t></a:t>
            </a:r>
            <a:r>
              <a:rPr lang="en-US" b="1" dirty="0" smtClean="0"/>
              <a:t> </a:t>
            </a:r>
            <a:r>
              <a:rPr lang="en-US" b="1" dirty="0"/>
              <a:t>Cells could be stimulated to develop into specialized cells that represent renewable sources of cells &amp; tissue for transplantation. </a:t>
            </a:r>
            <a:endParaRPr lang="en-US" b="1" dirty="0" smtClean="0"/>
          </a:p>
          <a:p>
            <a:r>
              <a:rPr lang="en-US" b="1" dirty="0" smtClean="0">
                <a:sym typeface="Symbol" panose="05050102010706020507" pitchFamily="18" charset="2"/>
              </a:rPr>
              <a:t></a:t>
            </a:r>
            <a:r>
              <a:rPr lang="en-US" b="1" dirty="0" smtClean="0"/>
              <a:t> </a:t>
            </a:r>
            <a:r>
              <a:rPr lang="en-US" b="1" dirty="0"/>
              <a:t>Cell replacement therapy could treat injuries &amp; various genetic &amp; degenerative conditions including muscular dystrophies, retinal degeneration, </a:t>
            </a:r>
            <a:endParaRPr lang="en-US" b="1" dirty="0" smtClean="0"/>
          </a:p>
          <a:p>
            <a:r>
              <a:rPr lang="en-US" b="1" dirty="0" smtClean="0"/>
              <a:t>Alzheimer </a:t>
            </a:r>
            <a:r>
              <a:rPr lang="en-US" b="1" dirty="0"/>
              <a:t>disease, </a:t>
            </a:r>
            <a:endParaRPr lang="en-US" b="1" dirty="0" smtClean="0"/>
          </a:p>
          <a:p>
            <a:r>
              <a:rPr lang="en-US" b="1" dirty="0" err="1" smtClean="0"/>
              <a:t>Parkinsons</a:t>
            </a:r>
            <a:r>
              <a:rPr lang="en-US" b="1" dirty="0" smtClean="0"/>
              <a:t> </a:t>
            </a:r>
            <a:r>
              <a:rPr lang="en-US" b="1" dirty="0"/>
              <a:t>disease</a:t>
            </a:r>
            <a:r>
              <a:rPr lang="en-US" b="1" dirty="0" smtClean="0"/>
              <a:t>,</a:t>
            </a:r>
          </a:p>
          <a:p>
            <a:r>
              <a:rPr lang="en-US" b="1" dirty="0" smtClean="0"/>
              <a:t> </a:t>
            </a:r>
            <a:r>
              <a:rPr lang="en-US" b="1" dirty="0"/>
              <a:t>arthritis, </a:t>
            </a:r>
            <a:endParaRPr lang="en-US" b="1" dirty="0" smtClean="0"/>
          </a:p>
          <a:p>
            <a:r>
              <a:rPr lang="en-US" b="1" dirty="0" smtClean="0"/>
              <a:t>diabetes</a:t>
            </a:r>
            <a:r>
              <a:rPr lang="en-US" b="1" dirty="0"/>
              <a:t>, spinal cord injuries, </a:t>
            </a:r>
            <a:endParaRPr lang="en-US" b="1" dirty="0" smtClean="0"/>
          </a:p>
          <a:p>
            <a:r>
              <a:rPr lang="en-US" b="1" dirty="0" smtClean="0"/>
              <a:t>&amp; </a:t>
            </a:r>
            <a:r>
              <a:rPr lang="en-US" b="1" dirty="0"/>
              <a:t>blood disorders such as hemophilia</a:t>
            </a:r>
          </a:p>
        </p:txBody>
      </p:sp>
    </p:spTree>
    <p:extLst>
      <p:ext uri="{BB962C8B-B14F-4D97-AF65-F5344CB8AC3E}">
        <p14:creationId xmlns:p14="http://schemas.microsoft.com/office/powerpoint/2010/main" val="2340290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SCAFFOLD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07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Clr>
                <a:srgbClr val="FF0000"/>
              </a:buClr>
              <a:buNone/>
            </a:pPr>
            <a:r>
              <a:rPr lang="en-US" u="sng" dirty="0">
                <a:hlinkClick r:id="rId2" tooltip="SCAFFOLDSq   Used to    q guide    q organization,    q Gro..."/>
              </a:rPr>
              <a:t> </a:t>
            </a:r>
            <a:r>
              <a:rPr lang="en-US" dirty="0" smtClean="0"/>
              <a:t>Used </a:t>
            </a:r>
            <a:r>
              <a:rPr lang="en-US" dirty="0"/>
              <a:t>to </a:t>
            </a:r>
            <a:endParaRPr lang="en-US" dirty="0" smtClean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</a:t>
            </a:r>
            <a:r>
              <a:rPr lang="en-US" dirty="0"/>
              <a:t>guide 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organization</a:t>
            </a:r>
            <a:r>
              <a:rPr lang="en-US" dirty="0" smtClean="0"/>
              <a:t>,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Growth &amp; differentiation of cells in process of forming functional </a:t>
            </a:r>
            <a:r>
              <a:rPr lang="en-US" dirty="0" smtClean="0"/>
              <a:t>tissue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provide both physical &amp; chemical signals</a:t>
            </a:r>
            <a:r>
              <a:rPr lang="en-US" dirty="0" smtClean="0"/>
              <a:t>.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</a:t>
            </a:r>
            <a:r>
              <a:rPr lang="en-US" dirty="0"/>
              <a:t>Tissues are composed of 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cells, </a:t>
            </a:r>
            <a:endParaRPr lang="en-US" dirty="0" smtClean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</a:t>
            </a:r>
            <a:r>
              <a:rPr lang="en-US" dirty="0"/>
              <a:t>insoluble extracellular matrix (E.C.M.) </a:t>
            </a:r>
            <a:endParaRPr lang="en-US" dirty="0" smtClean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</a:t>
            </a:r>
            <a:r>
              <a:rPr lang="en-US" dirty="0"/>
              <a:t>soluble molecules that serve as regulators of cell function. </a:t>
            </a:r>
            <a:endParaRPr lang="en-US" dirty="0" smtClean="0"/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u="sng" dirty="0">
                <a:hlinkClick r:id="rId3" tooltip="q   E.C.M. usually composed of 3 components:    q Collagen ..."/>
              </a:rPr>
              <a:t> 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E.C.M. usually composed of 3 components: </a:t>
            </a:r>
            <a:endParaRPr lang="en-US" dirty="0" smtClean="0"/>
          </a:p>
          <a:p>
            <a:pPr marL="514350" lvl="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Collagen</a:t>
            </a:r>
          </a:p>
          <a:p>
            <a:pPr marL="514350" lvl="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Glycoprotein 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</a:t>
            </a:r>
            <a:endParaRPr lang="en-US" dirty="0" smtClean="0"/>
          </a:p>
          <a:p>
            <a:pPr marL="514350" lvl="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/>
              <a:t>Proteoglycan</a:t>
            </a:r>
            <a:r>
              <a:rPr lang="en-US" dirty="0">
                <a:sym typeface="Symbol" panose="05050102010706020507" pitchFamily="18" charset="2"/>
              </a:rPr>
              <a:t></a:t>
            </a:r>
            <a:r>
              <a:rPr lang="en-US" dirty="0"/>
              <a:t> </a:t>
            </a: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dirty="0" smtClean="0"/>
              <a:t>The </a:t>
            </a:r>
            <a:r>
              <a:rPr lang="en-US" dirty="0"/>
              <a:t>E.C.M. is important </a:t>
            </a:r>
            <a:r>
              <a:rPr lang="en-US" dirty="0" smtClean="0"/>
              <a:t>for: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/>
              <a:t> Growth 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/>
              <a:t>Function </a:t>
            </a:r>
            <a:r>
              <a:rPr lang="en-US" dirty="0"/>
              <a:t>- various cell types involved. </a:t>
            </a:r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2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SCAFFOLDS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10702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ABSORBABLE </a:t>
            </a:r>
            <a:r>
              <a:rPr lang="en-US" dirty="0"/>
              <a:t>NON-ABSORBABLE SYNTHETIC NATURAL POLYMERS </a:t>
            </a:r>
            <a:r>
              <a:rPr lang="en-US" dirty="0" smtClean="0"/>
              <a:t>•</a:t>
            </a:r>
            <a:r>
              <a:rPr lang="en-US" dirty="0"/>
              <a:t>P.L.A.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•Collagen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•</a:t>
            </a:r>
            <a:r>
              <a:rPr lang="en-US" dirty="0"/>
              <a:t>P.G.A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•</a:t>
            </a:r>
            <a:r>
              <a:rPr lang="en-US" dirty="0"/>
              <a:t>Fibrin 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•Chitosan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16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NATURAL SYNTHETIC </a:t>
            </a:r>
            <a:r>
              <a:rPr lang="en-US" sz="3600" b="1" dirty="0" smtClean="0"/>
              <a:t>MINERALS </a:t>
            </a:r>
            <a:r>
              <a:rPr lang="en-US" sz="3600" b="1" dirty="0" smtClean="0"/>
              <a:t>POLYMERS CEREMICS </a:t>
            </a:r>
            <a:br>
              <a:rPr lang="en-US" sz="3600" b="1" dirty="0" smtClean="0"/>
            </a:b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•</a:t>
            </a:r>
            <a:r>
              <a:rPr lang="en-US" dirty="0" err="1" smtClean="0"/>
              <a:t>Anorganic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•</a:t>
            </a:r>
            <a:r>
              <a:rPr lang="en-US" dirty="0" err="1" smtClean="0"/>
              <a:t>Polytetra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•Calcium Bone </a:t>
            </a:r>
            <a:r>
              <a:rPr lang="en-US" dirty="0" err="1" smtClean="0"/>
              <a:t>flouroethylene</a:t>
            </a:r>
            <a:r>
              <a:rPr lang="en-US" dirty="0" smtClean="0"/>
              <a:t> Phosphate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28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b="1" dirty="0" smtClean="0"/>
              <a:t>NON-ABSORBABLESYNTHETIC CERAMICS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 Implemented as matrix materials for facilitating regeneration in-vivo. </a:t>
            </a:r>
          </a:p>
          <a:p>
            <a:pPr lvl="0"/>
            <a:r>
              <a:rPr lang="en-US" dirty="0" smtClean="0"/>
              <a:t>2 most widely used forms are: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Tricalcium</a:t>
            </a:r>
            <a:r>
              <a:rPr lang="en-US" b="1" dirty="0" smtClean="0">
                <a:solidFill>
                  <a:srgbClr val="FF0000"/>
                </a:solidFill>
              </a:rPr>
              <a:t> phosphate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Hydroxyapatite.</a:t>
            </a:r>
          </a:p>
          <a:p>
            <a:pPr lvl="0"/>
            <a:r>
              <a:rPr lang="en-US" b="1" i="1" dirty="0" smtClean="0">
                <a:solidFill>
                  <a:srgbClr val="FF0000"/>
                </a:solidFill>
              </a:rPr>
              <a:t>1. </a:t>
            </a:r>
            <a:r>
              <a:rPr lang="en-US" b="1" i="1" dirty="0" err="1" smtClean="0">
                <a:solidFill>
                  <a:srgbClr val="FF0000"/>
                </a:solidFill>
              </a:rPr>
              <a:t>Tricalcium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Phoshphate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Porous form of calcium phosphate</a:t>
            </a: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ß-TCP</a:t>
            </a: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Problem -physiochemical dissolution after implantation</a:t>
            </a:r>
          </a:p>
          <a:p>
            <a:pPr lvl="0"/>
            <a:r>
              <a:rPr lang="en-US" b="1" i="1" dirty="0" smtClean="0">
                <a:solidFill>
                  <a:srgbClr val="FF0000"/>
                </a:solidFill>
              </a:rPr>
              <a:t>2. Synthetic Hydroxyapatite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development - second form of </a:t>
            </a:r>
            <a:r>
              <a:rPr lang="en-US" dirty="0" err="1" smtClean="0"/>
              <a:t>bioceramic</a:t>
            </a:r>
            <a:r>
              <a:rPr lang="en-US" dirty="0" smtClean="0"/>
              <a:t>.</a:t>
            </a:r>
            <a:r>
              <a:rPr lang="en-US" dirty="0" smtClean="0">
                <a:sym typeface="Symbol" panose="05050102010706020507" pitchFamily="18" charset="2"/>
              </a:rPr>
              <a:t></a:t>
            </a:r>
            <a:r>
              <a:rPr lang="en-US" dirty="0" smtClean="0"/>
              <a:t> Rationale - mineral naturally occurring in bone is hydroxyapatite.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90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Tissue engineering strategies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based </a:t>
            </a:r>
            <a:r>
              <a:rPr lang="en-US" dirty="0"/>
              <a:t>on </a:t>
            </a:r>
            <a:r>
              <a:rPr lang="en-US" dirty="0" smtClean="0"/>
              <a:t>Langer and </a:t>
            </a:r>
            <a:r>
              <a:rPr lang="en-US" dirty="0" err="1" smtClean="0"/>
              <a:t>Vancanti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Tissue </a:t>
            </a:r>
            <a:r>
              <a:rPr lang="en-US" dirty="0"/>
              <a:t>engineering may be performed by several different approaches, as proposed by Langer and </a:t>
            </a:r>
            <a:r>
              <a:rPr lang="en-US" dirty="0" err="1"/>
              <a:t>Vancanti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order to obtain tissue regeneration, cells, scaffolds and signaling molecules may be introduced into the body </a:t>
            </a:r>
            <a:r>
              <a:rPr lang="en-US" b="1" dirty="0">
                <a:solidFill>
                  <a:srgbClr val="FF0000"/>
                </a:solidFill>
              </a:rPr>
              <a:t>alone or in association</a:t>
            </a:r>
            <a:r>
              <a:rPr lang="en-US" dirty="0"/>
              <a:t>. Currently, the association of all three elements, composing bioactive constructs, is proposed to be the best option for tissue </a:t>
            </a:r>
            <a:r>
              <a:rPr lang="en-US" dirty="0" smtClean="0"/>
              <a:t>engineering</a:t>
            </a:r>
          </a:p>
          <a:p>
            <a:r>
              <a:rPr lang="en-US" dirty="0" smtClean="0"/>
              <a:t>(See figure).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5645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NON-ABSORBABLE SYNTHETIC POLYMERS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PTFE </a:t>
            </a:r>
            <a:r>
              <a:rPr lang="en-US" dirty="0"/>
              <a:t>– synthetic fluoropolymer of </a:t>
            </a:r>
            <a:r>
              <a:rPr lang="en-US" dirty="0" smtClean="0"/>
              <a:t>tetra </a:t>
            </a:r>
            <a:r>
              <a:rPr lang="en-US" dirty="0" err="1" smtClean="0"/>
              <a:t>fluoroethylene</a:t>
            </a:r>
            <a:r>
              <a:rPr lang="en-US" dirty="0" smtClean="0"/>
              <a:t> </a:t>
            </a:r>
            <a:r>
              <a:rPr lang="en-US" dirty="0"/>
              <a:t>that finds numerous applications. </a:t>
            </a:r>
            <a:endParaRPr lang="en-US" dirty="0" smtClean="0"/>
          </a:p>
          <a:p>
            <a:pPr lvl="0"/>
            <a:r>
              <a:rPr lang="en-US" dirty="0" smtClean="0"/>
              <a:t>PTFE  well </a:t>
            </a:r>
            <a:r>
              <a:rPr lang="en-US" dirty="0"/>
              <a:t>known brand name of PTFE is Teflon by DuPont Co. </a:t>
            </a:r>
          </a:p>
        </p:txBody>
      </p:sp>
    </p:spTree>
    <p:extLst>
      <p:ext uri="{BB962C8B-B14F-4D97-AF65-F5344CB8AC3E}">
        <p14:creationId xmlns:p14="http://schemas.microsoft.com/office/powerpoint/2010/main" val="3625836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ABSORBABLE SYNTHETIC  POLYMERS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u="sng" dirty="0">
                <a:hlinkClick r:id="rId2" tooltip="ABSORBABLESYNTHETIC POLYMERSØ   degradation by hydrolysisØ ..."/>
              </a:rPr>
              <a:t> 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/>
              <a:t>degradation by </a:t>
            </a:r>
            <a:r>
              <a:rPr lang="en-US" dirty="0" smtClean="0"/>
              <a:t>hydrolysis:</a:t>
            </a:r>
          </a:p>
          <a:p>
            <a:pPr lvl="0"/>
            <a:r>
              <a:rPr lang="en-US" dirty="0" smtClean="0"/>
              <a:t> </a:t>
            </a:r>
            <a:r>
              <a:rPr lang="en-US" dirty="0" err="1"/>
              <a:t>Polyglycolic</a:t>
            </a:r>
            <a:r>
              <a:rPr lang="en-US" dirty="0"/>
              <a:t> acid - degrades </a:t>
            </a:r>
            <a:r>
              <a:rPr lang="en-US" dirty="0" smtClean="0"/>
              <a:t>fast.</a:t>
            </a:r>
          </a:p>
          <a:p>
            <a:pPr lvl="0"/>
            <a:r>
              <a:rPr lang="en-US" dirty="0" err="1" smtClean="0"/>
              <a:t>Polylactic</a:t>
            </a:r>
            <a:r>
              <a:rPr lang="en-US" dirty="0" smtClean="0"/>
              <a:t> </a:t>
            </a:r>
            <a:r>
              <a:rPr lang="en-US" dirty="0"/>
              <a:t>acid (L-</a:t>
            </a:r>
            <a:r>
              <a:rPr lang="en-US" dirty="0" err="1"/>
              <a:t>lactide</a:t>
            </a:r>
            <a:r>
              <a:rPr lang="en-US" dirty="0"/>
              <a:t>) - most stable </a:t>
            </a:r>
            <a:r>
              <a:rPr lang="en-US" dirty="0" smtClean="0"/>
              <a:t>in-vitro. </a:t>
            </a:r>
          </a:p>
          <a:p>
            <a:pPr lvl="0"/>
            <a:r>
              <a:rPr lang="en-US" dirty="0" smtClean="0"/>
              <a:t>Thus</a:t>
            </a:r>
            <a:r>
              <a:rPr lang="en-US" dirty="0"/>
              <a:t>, modification of poly (L-</a:t>
            </a:r>
            <a:r>
              <a:rPr lang="en-US" dirty="0" err="1"/>
              <a:t>lactide</a:t>
            </a:r>
            <a:r>
              <a:rPr lang="en-US" dirty="0"/>
              <a:t>) by cross- linking or addition of D-</a:t>
            </a:r>
            <a:r>
              <a:rPr lang="en-US" dirty="0" err="1"/>
              <a:t>lactide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 smtClean="0">
                <a:sym typeface="Symbol" panose="05050102010706020507" pitchFamily="18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more rapid degradation, thus diminishing poly L-</a:t>
            </a:r>
            <a:r>
              <a:rPr lang="en-US" dirty="0" err="1"/>
              <a:t>lactide</a:t>
            </a:r>
            <a:r>
              <a:rPr lang="en-US" dirty="0"/>
              <a:t> disadvantage of slow degradation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 err="1"/>
              <a:t>polyglactin</a:t>
            </a:r>
            <a:r>
              <a:rPr lang="en-US" dirty="0"/>
              <a:t> 910, a co-polymer of </a:t>
            </a:r>
            <a:r>
              <a:rPr lang="en-US" dirty="0" err="1"/>
              <a:t>glycolide</a:t>
            </a:r>
            <a:r>
              <a:rPr lang="en-US" dirty="0"/>
              <a:t> and L- </a:t>
            </a:r>
            <a:r>
              <a:rPr lang="en-US" dirty="0" err="1"/>
              <a:t>lactide</a:t>
            </a:r>
            <a:r>
              <a:rPr lang="en-US" dirty="0"/>
              <a:t> – 90/10 molar </a:t>
            </a:r>
            <a:r>
              <a:rPr lang="en-US" dirty="0" smtClean="0"/>
              <a:t>ratio.</a:t>
            </a:r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004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ABSORBABLE NATURAL  POLYMERS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</a:t>
            </a:r>
            <a:r>
              <a:rPr lang="en-US" dirty="0"/>
              <a:t>Collagen - protein with 3 polypeptide chains, known as α-chains, each containing at least 1 stretch of repeating AA </a:t>
            </a:r>
            <a:r>
              <a:rPr lang="en-US" dirty="0" smtClean="0"/>
              <a:t>sequence.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Collagen constitutes almost 1/3 of all protein in body, &amp; accounts for almost 60% of gingival connective tissue &amp; 90% of total protein in bone. </a:t>
            </a:r>
          </a:p>
        </p:txBody>
      </p:sp>
    </p:spTree>
    <p:extLst>
      <p:ext uri="{BB962C8B-B14F-4D97-AF65-F5344CB8AC3E}">
        <p14:creationId xmlns:p14="http://schemas.microsoft.com/office/powerpoint/2010/main" val="900089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20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26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19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162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Association of all three elements, composing bioactive constructs, is the best option for tissue engineering</a:t>
            </a:r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232" y="2085117"/>
            <a:ext cx="6876661" cy="4446312"/>
          </a:xfrm>
        </p:spPr>
      </p:pic>
    </p:spTree>
    <p:extLst>
      <p:ext uri="{BB962C8B-B14F-4D97-AF65-F5344CB8AC3E}">
        <p14:creationId xmlns:p14="http://schemas.microsoft.com/office/powerpoint/2010/main" val="424865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VITRO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Construction in laboratory of vital tissue </a:t>
            </a:r>
            <a:r>
              <a:rPr lang="en-US" dirty="0" smtClean="0"/>
              <a:t>&amp; </a:t>
            </a:r>
            <a:r>
              <a:rPr lang="en-US" dirty="0"/>
              <a:t>its subsequent implantation into host body</a:t>
            </a:r>
            <a:r>
              <a:rPr lang="en-US" dirty="0" smtClean="0"/>
              <a:t>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Advantage is ability to examine tissues as they are formed,  </a:t>
            </a:r>
            <a:r>
              <a:rPr lang="en-US" dirty="0" smtClean="0"/>
              <a:t>&amp; </a:t>
            </a:r>
            <a:r>
              <a:rPr lang="en-US" dirty="0"/>
              <a:t>to perform specific tissue measurements</a:t>
            </a:r>
          </a:p>
        </p:txBody>
      </p:sp>
    </p:spTree>
    <p:extLst>
      <p:ext uri="{BB962C8B-B14F-4D97-AF65-F5344CB8AC3E}">
        <p14:creationId xmlns:p14="http://schemas.microsoft.com/office/powerpoint/2010/main" val="355046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in-vitro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04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</a:t>
            </a:r>
            <a:r>
              <a:rPr lang="en-US" dirty="0" smtClean="0"/>
              <a:t>VITRO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Construction in laboratory of vital tissue </a:t>
            </a:r>
            <a:endParaRPr lang="en-US" dirty="0" smtClean="0"/>
          </a:p>
          <a:p>
            <a:r>
              <a:rPr lang="en-US" dirty="0" smtClean="0"/>
              <a:t>&amp; </a:t>
            </a:r>
            <a:r>
              <a:rPr lang="en-US" dirty="0"/>
              <a:t>its subsequent implantation into host body</a:t>
            </a:r>
            <a:r>
              <a:rPr lang="en-US" dirty="0" smtClean="0"/>
              <a:t>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Advantage is ability to examine tissues as they are formed, </a:t>
            </a:r>
            <a:endParaRPr lang="en-US" dirty="0" smtClean="0"/>
          </a:p>
          <a:p>
            <a:r>
              <a:rPr lang="en-US" dirty="0" smtClean="0"/>
              <a:t>&amp; </a:t>
            </a:r>
            <a:r>
              <a:rPr lang="en-US" dirty="0"/>
              <a:t>to perform specific tissue </a:t>
            </a:r>
            <a:r>
              <a:rPr lang="en-US" dirty="0" smtClean="0"/>
              <a:t>measurements.</a:t>
            </a:r>
          </a:p>
          <a:p>
            <a:r>
              <a:rPr lang="en-US" b="1" dirty="0" smtClean="0"/>
              <a:t>Tissue engineering (</a:t>
            </a:r>
            <a:r>
              <a:rPr lang="en-US" dirty="0" smtClean="0"/>
              <a:t>TE)  </a:t>
            </a:r>
            <a:r>
              <a:rPr lang="en-US" dirty="0"/>
              <a:t>of tissues such as bone, need for recruitment of specific cells to site is negotiated &amp; predictability of regeneration is enhanced, overcoming many of limitations with conventional therapies</a:t>
            </a:r>
            <a:r>
              <a:rPr lang="en-US" dirty="0" smtClean="0"/>
              <a:t>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Disadvantage is absence of a physiologic </a:t>
            </a:r>
            <a:r>
              <a:rPr lang="en-US" dirty="0" smtClean="0"/>
              <a:t>environment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Implanted tissue has to be incorporated with</a:t>
            </a:r>
          </a:p>
        </p:txBody>
      </p:sp>
    </p:spTree>
    <p:extLst>
      <p:ext uri="{BB962C8B-B14F-4D97-AF65-F5344CB8AC3E}">
        <p14:creationId xmlns:p14="http://schemas.microsoft.com/office/powerpoint/2010/main" val="1467020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VIVO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Indicates obvious advantage of tissue regeneration in-vivo in which incorporation occurs as tissues are formed</a:t>
            </a:r>
            <a:r>
              <a:rPr lang="en-US" dirty="0" smtClean="0"/>
              <a:t>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This has formed basis for tissue engineering, 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</a:t>
            </a:r>
            <a:r>
              <a:rPr lang="en-US" dirty="0" smtClean="0"/>
              <a:t> </a:t>
            </a:r>
            <a:r>
              <a:rPr lang="en-US" dirty="0"/>
              <a:t>which now includes implantation of porous matrices, seeded with appropriate cells &amp; </a:t>
            </a:r>
            <a:r>
              <a:rPr lang="en-US" dirty="0" err="1"/>
              <a:t>signalling</a:t>
            </a:r>
            <a:r>
              <a:rPr lang="en-US" dirty="0"/>
              <a:t> molecules, to facilitate tissue regeneration </a:t>
            </a:r>
            <a:r>
              <a:rPr lang="en-US" dirty="0" smtClean="0"/>
              <a:t>in-vivo.</a:t>
            </a:r>
          </a:p>
          <a:p>
            <a:r>
              <a:rPr lang="en-US" b="1" dirty="0">
                <a:solidFill>
                  <a:srgbClr val="FF0000"/>
                </a:solidFill>
              </a:rPr>
              <a:t>Disadvantage of in-vivo approach </a:t>
            </a:r>
            <a:r>
              <a:rPr lang="en-US" dirty="0"/>
              <a:t>regenerating tissues may get dislodged or degraded by mechanical forces acting normally at site, before regenerated tissue is fully formed &amp; incorporated </a:t>
            </a:r>
          </a:p>
        </p:txBody>
      </p:sp>
    </p:spTree>
    <p:extLst>
      <p:ext uri="{BB962C8B-B14F-4D97-AF65-F5344CB8AC3E}">
        <p14:creationId xmlns:p14="http://schemas.microsoft.com/office/powerpoint/2010/main" val="300201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ORIGIN OF CELLS </a:t>
            </a:r>
            <a:r>
              <a:rPr lang="en-US" dirty="0" smtClean="0"/>
              <a:t>for </a:t>
            </a:r>
            <a:r>
              <a:rPr lang="en-US" dirty="0"/>
              <a:t>tissue engineering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7142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Osteogenic </a:t>
            </a:r>
            <a:r>
              <a:rPr lang="en-US" b="1" dirty="0">
                <a:solidFill>
                  <a:srgbClr val="FF0000"/>
                </a:solidFill>
              </a:rPr>
              <a:t>cells </a:t>
            </a:r>
            <a:r>
              <a:rPr lang="en-US" dirty="0"/>
              <a:t>could be obtained through an atraumatic biopsy &amp; amplified in an appropriate 3-D carrier </a:t>
            </a:r>
            <a:r>
              <a:rPr lang="en-US" dirty="0" smtClean="0"/>
              <a:t>in-vitro.</a:t>
            </a:r>
          </a:p>
          <a:p>
            <a:r>
              <a:rPr lang="en-US" dirty="0"/>
              <a:t>MODES OF </a:t>
            </a:r>
            <a:r>
              <a:rPr lang="en-US" dirty="0" smtClean="0"/>
              <a:t>SUPPLY.</a:t>
            </a:r>
          </a:p>
          <a:p>
            <a:r>
              <a:rPr lang="en-US" dirty="0" smtClean="0"/>
              <a:t> </a:t>
            </a:r>
            <a:r>
              <a:rPr lang="en-US" dirty="0"/>
              <a:t>There are two modes for supplying exogenous cells into defect: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Cell seeding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Cell suspension 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1. Cell </a:t>
            </a:r>
            <a:r>
              <a:rPr lang="en-US" dirty="0"/>
              <a:t>incorporation into implantable matrices, which ensures their localization at treatment site - concept being referred to as </a:t>
            </a:r>
            <a:r>
              <a:rPr lang="en-US" b="1" i="1" dirty="0">
                <a:solidFill>
                  <a:srgbClr val="FF0000"/>
                </a:solidFill>
              </a:rPr>
              <a:t>cell seeding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2. An </a:t>
            </a:r>
            <a:r>
              <a:rPr lang="en-US" dirty="0"/>
              <a:t>alternative is to inject a cell suspension into sealed compartment containing defect. </a:t>
            </a:r>
          </a:p>
        </p:txBody>
      </p:sp>
    </p:spTree>
    <p:extLst>
      <p:ext uri="{BB962C8B-B14F-4D97-AF65-F5344CB8AC3E}">
        <p14:creationId xmlns:p14="http://schemas.microsoft.com/office/powerpoint/2010/main" val="273283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SOURCES of CELLS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ym typeface="Symbol" panose="05050102010706020507" pitchFamily="18" charset="2"/>
              </a:rPr>
              <a:t></a:t>
            </a:r>
            <a:r>
              <a:rPr lang="en-US" b="1" dirty="0" smtClean="0"/>
              <a:t> </a:t>
            </a:r>
            <a:r>
              <a:rPr lang="en-US" b="1" dirty="0"/>
              <a:t>Autologous cells (the host’s own cells) </a:t>
            </a:r>
            <a:endParaRPr lang="en-US" b="1" dirty="0" smtClean="0"/>
          </a:p>
          <a:p>
            <a:r>
              <a:rPr lang="en-US" b="1" dirty="0" smtClean="0">
                <a:sym typeface="Symbol" panose="05050102010706020507" pitchFamily="18" charset="2"/>
              </a:rPr>
              <a:t></a:t>
            </a:r>
            <a:r>
              <a:rPr lang="en-US" b="1" dirty="0" smtClean="0"/>
              <a:t> </a:t>
            </a:r>
            <a:r>
              <a:rPr lang="en-US" b="1" dirty="0"/>
              <a:t>Allogenic cells (cells from a donor) </a:t>
            </a:r>
            <a:endParaRPr lang="en-US" b="1" dirty="0" smtClean="0"/>
          </a:p>
          <a:p>
            <a:r>
              <a:rPr lang="en-US" b="1" dirty="0" smtClean="0">
                <a:sym typeface="Symbol" panose="05050102010706020507" pitchFamily="18" charset="2"/>
              </a:rPr>
              <a:t></a:t>
            </a:r>
            <a:r>
              <a:rPr lang="en-US" b="1" dirty="0" smtClean="0"/>
              <a:t> </a:t>
            </a:r>
            <a:r>
              <a:rPr lang="en-US" b="1" dirty="0" err="1"/>
              <a:t>Xenogenic</a:t>
            </a:r>
            <a:r>
              <a:rPr lang="en-US" b="1" dirty="0"/>
              <a:t> cells (cells from a different species) </a:t>
            </a:r>
            <a:endParaRPr lang="en-US" b="1" dirty="0" smtClean="0"/>
          </a:p>
          <a:p>
            <a:r>
              <a:rPr lang="en-US" b="1" dirty="0" smtClean="0">
                <a:sym typeface="Symbol" panose="05050102010706020507" pitchFamily="18" charset="2"/>
              </a:rPr>
              <a:t></a:t>
            </a:r>
            <a:r>
              <a:rPr lang="en-US" b="1" dirty="0" smtClean="0"/>
              <a:t> </a:t>
            </a:r>
            <a:r>
              <a:rPr lang="en-US" b="1" dirty="0"/>
              <a:t>Stem cells: either allogenic (fetal or adult derived) or autologous (adult derived). </a:t>
            </a:r>
          </a:p>
        </p:txBody>
      </p:sp>
    </p:spTree>
    <p:extLst>
      <p:ext uri="{BB962C8B-B14F-4D97-AF65-F5344CB8AC3E}">
        <p14:creationId xmlns:p14="http://schemas.microsoft.com/office/powerpoint/2010/main" val="84562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SOURCES of CELLS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Autologous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cells</a:t>
            </a:r>
            <a:r>
              <a:rPr lang="en-US" dirty="0"/>
              <a:t> are obtained from </a:t>
            </a:r>
            <a:r>
              <a:rPr lang="en-US" dirty="0" smtClean="0"/>
              <a:t>same individual </a:t>
            </a:r>
            <a:r>
              <a:rPr lang="en-US" dirty="0"/>
              <a:t>to which they will be re-implanted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Have </a:t>
            </a:r>
            <a:r>
              <a:rPr lang="en-US" dirty="0"/>
              <a:t>fewest problems with rejection &amp;pathogen transmission, however in </a:t>
            </a:r>
            <a:r>
              <a:rPr lang="en-US" dirty="0" smtClean="0"/>
              <a:t>some cases </a:t>
            </a:r>
            <a:r>
              <a:rPr lang="en-US" dirty="0"/>
              <a:t>might not be available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Example</a:t>
            </a:r>
            <a:r>
              <a:rPr lang="en-US" dirty="0" smtClean="0"/>
              <a:t> </a:t>
            </a:r>
            <a:r>
              <a:rPr lang="en-US" dirty="0"/>
              <a:t>genetic disease </a:t>
            </a:r>
            <a:r>
              <a:rPr lang="en-US" dirty="0" smtClean="0"/>
              <a:t>suitable autologous </a:t>
            </a:r>
            <a:r>
              <a:rPr lang="en-US" dirty="0"/>
              <a:t>cells are not available</a:t>
            </a:r>
            <a:r>
              <a:rPr lang="en-US" dirty="0" smtClean="0"/>
              <a:t>. These </a:t>
            </a:r>
            <a:r>
              <a:rPr lang="en-US" dirty="0"/>
              <a:t>cells can differentiate </a:t>
            </a:r>
            <a:r>
              <a:rPr lang="en-US" dirty="0" err="1"/>
              <a:t>intoa</a:t>
            </a:r>
            <a:r>
              <a:rPr lang="en-US" dirty="0"/>
              <a:t> variety of tissue types, </a:t>
            </a:r>
            <a:r>
              <a:rPr lang="en-US" dirty="0" err="1"/>
              <a:t>includingbone</a:t>
            </a:r>
            <a:r>
              <a:rPr lang="en-US" dirty="0"/>
              <a:t>, cartilage, fat, &amp; nerve.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Allogeneic </a:t>
            </a:r>
            <a:r>
              <a:rPr lang="en-US" b="1" dirty="0">
                <a:solidFill>
                  <a:srgbClr val="FF0000"/>
                </a:solidFill>
              </a:rPr>
              <a:t>cells </a:t>
            </a:r>
            <a:r>
              <a:rPr lang="en-US" dirty="0" smtClean="0"/>
              <a:t>come from </a:t>
            </a:r>
            <a:r>
              <a:rPr lang="en-US" dirty="0"/>
              <a:t>body of a </a:t>
            </a:r>
            <a:r>
              <a:rPr lang="en-US" dirty="0" smtClean="0"/>
              <a:t>donor of </a:t>
            </a:r>
            <a:r>
              <a:rPr lang="en-US" dirty="0"/>
              <a:t>same species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Employment of dermal </a:t>
            </a:r>
            <a:r>
              <a:rPr lang="en-US" dirty="0"/>
              <a:t>fibroblasts from human </a:t>
            </a:r>
            <a:r>
              <a:rPr lang="en-US" dirty="0" smtClean="0"/>
              <a:t>foreskin has been demonstrated </a:t>
            </a:r>
            <a:r>
              <a:rPr lang="en-US" dirty="0"/>
              <a:t>to </a:t>
            </a:r>
            <a:r>
              <a:rPr lang="en-US" dirty="0" smtClean="0"/>
              <a:t>be immunologically safe &amp; </a:t>
            </a:r>
            <a:r>
              <a:rPr lang="en-US" dirty="0"/>
              <a:t>thus a </a:t>
            </a:r>
            <a:r>
              <a:rPr lang="en-US" dirty="0" smtClean="0"/>
              <a:t>viable choice </a:t>
            </a:r>
            <a:r>
              <a:rPr lang="en-US" dirty="0"/>
              <a:t>for TE of </a:t>
            </a:r>
            <a:r>
              <a:rPr lang="en-US" dirty="0" smtClean="0"/>
              <a:t>skin.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0929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1233</Words>
  <Application>Microsoft Office PowerPoint</Application>
  <PresentationFormat>Широкоэкранный</PresentationFormat>
  <Paragraphs>127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Тема Office</vt:lpstr>
      <vt:lpstr>Lecture 15. STRATEGIES TO ENGINEER TISSUES</vt:lpstr>
      <vt:lpstr>Tissue engineering strategies </vt:lpstr>
      <vt:lpstr>Association of all three elements, composing bioactive constructs, is the best option for tissue engineering</vt:lpstr>
      <vt:lpstr>IN VITRO</vt:lpstr>
      <vt:lpstr>in-vitro</vt:lpstr>
      <vt:lpstr>IN VIVO </vt:lpstr>
      <vt:lpstr>ORIGIN OF CELLS for tissue engineering.</vt:lpstr>
      <vt:lpstr>SOURCES of CELLS </vt:lpstr>
      <vt:lpstr>SOURCES of CELLS </vt:lpstr>
      <vt:lpstr>Презентация PowerPoint</vt:lpstr>
      <vt:lpstr>Stem cells could be:  </vt:lpstr>
      <vt:lpstr>Embryonic stem cells</vt:lpstr>
      <vt:lpstr>Презентация PowerPoint</vt:lpstr>
      <vt:lpstr>Types of stem cells </vt:lpstr>
      <vt:lpstr>APPLICATION</vt:lpstr>
      <vt:lpstr>SCAFFOLD</vt:lpstr>
      <vt:lpstr>TYPES OF SCAFFOLDS </vt:lpstr>
      <vt:lpstr>NATURAL SYNTHETIC MINERALS POLYMERS CEREMICS  </vt:lpstr>
      <vt:lpstr>NON-ABSORBABLESYNTHETIC CERAMICS</vt:lpstr>
      <vt:lpstr>NON-ABSORBABLE SYNTHETIC POLYMERS</vt:lpstr>
      <vt:lpstr>ABSORBABLE SYNTHETIC  POLYMERS</vt:lpstr>
      <vt:lpstr>ABSORBABLE NATURAL  POLYMERS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КСС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15. STRATEGIES TO ENGINEER TISSUES</dc:title>
  <dc:creator>КСС</dc:creator>
  <cp:lastModifiedBy>КСС</cp:lastModifiedBy>
  <cp:revision>18</cp:revision>
  <dcterms:created xsi:type="dcterms:W3CDTF">2020-04-20T11:05:56Z</dcterms:created>
  <dcterms:modified xsi:type="dcterms:W3CDTF">2020-04-20T14:32:21Z</dcterms:modified>
</cp:coreProperties>
</file>